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4"/>
  </p:notes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71" r:id="rId11"/>
    <p:sldId id="284" r:id="rId12"/>
    <p:sldId id="285" r:id="rId13"/>
    <p:sldId id="286" r:id="rId14"/>
    <p:sldId id="287" r:id="rId15"/>
    <p:sldId id="288" r:id="rId16"/>
    <p:sldId id="289" r:id="rId17"/>
    <p:sldId id="283" r:id="rId18"/>
    <p:sldId id="290" r:id="rId19"/>
    <p:sldId id="265" r:id="rId20"/>
    <p:sldId id="275" r:id="rId21"/>
    <p:sldId id="282" r:id="rId22"/>
    <p:sldId id="278" r:id="rId23"/>
    <p:sldId id="276" r:id="rId24"/>
    <p:sldId id="268" r:id="rId25"/>
    <p:sldId id="269" r:id="rId26"/>
    <p:sldId id="270" r:id="rId27"/>
    <p:sldId id="280" r:id="rId28"/>
    <p:sldId id="281" r:id="rId29"/>
    <p:sldId id="277" r:id="rId30"/>
    <p:sldId id="273" r:id="rId31"/>
    <p:sldId id="274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5E381-11FE-4677-A5A9-818AF949D105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7D7B2-5A2A-4321-9CBB-251C85B8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7D7B2-5A2A-4321-9CBB-251C85B8A50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7D7B2-5A2A-4321-9CBB-251C85B8A50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7D7B2-5A2A-4321-9CBB-251C85B8A50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8839200" cy="3505200"/>
          </a:xfrm>
        </p:spPr>
        <p:txBody>
          <a:bodyPr>
            <a:normAutofit fontScale="25000" lnSpcReduction="20000"/>
          </a:bodyPr>
          <a:lstStyle/>
          <a:p>
            <a:r>
              <a:rPr lang="en-US" dirty="0" err="1" smtClean="0"/>
              <a:t>Ang</a:t>
            </a:r>
            <a:r>
              <a:rPr lang="en-US" dirty="0" smtClean="0"/>
              <a:t> PHS ay……..</a:t>
            </a:r>
          </a:p>
          <a:p>
            <a:r>
              <a:rPr lang="en-US" sz="9600" b="1" dirty="0" smtClean="0">
                <a:solidFill>
                  <a:schemeClr val="tx1"/>
                </a:solidFill>
              </a:rPr>
              <a:t> </a:t>
            </a:r>
          </a:p>
          <a:p>
            <a:r>
              <a:rPr lang="en-US" sz="9600" b="1" dirty="0" smtClean="0">
                <a:solidFill>
                  <a:schemeClr val="tx1"/>
                </a:solidFill>
              </a:rPr>
              <a:t>   P-	</a:t>
            </a:r>
            <a:r>
              <a:rPr lang="en-US" sz="9600" b="1" dirty="0" err="1" smtClean="0">
                <a:solidFill>
                  <a:schemeClr val="tx1"/>
                </a:solidFill>
              </a:rPr>
              <a:t>Pandayan</a:t>
            </a:r>
            <a:r>
              <a:rPr lang="en-US" sz="9600" b="1" dirty="0" smtClean="0">
                <a:solidFill>
                  <a:schemeClr val="tx1"/>
                </a:solidFill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</a:rPr>
              <a:t>ng</a:t>
            </a:r>
            <a:r>
              <a:rPr lang="en-US" sz="9600" b="1" dirty="0" smtClean="0">
                <a:solidFill>
                  <a:schemeClr val="tx1"/>
                </a:solidFill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</a:rPr>
              <a:t>karunungan</a:t>
            </a:r>
            <a:r>
              <a:rPr lang="en-US" sz="9600" b="1" dirty="0" smtClean="0">
                <a:solidFill>
                  <a:schemeClr val="tx1"/>
                </a:solidFill>
              </a:rPr>
              <a:t> at  </a:t>
            </a:r>
          </a:p>
          <a:p>
            <a:r>
              <a:rPr lang="en-US" sz="9600" b="1" dirty="0" smtClean="0">
                <a:solidFill>
                  <a:schemeClr val="tx1"/>
                </a:solidFill>
              </a:rPr>
              <a:t>         </a:t>
            </a:r>
            <a:r>
              <a:rPr lang="en-US" sz="9600" b="1" dirty="0" err="1" smtClean="0">
                <a:solidFill>
                  <a:schemeClr val="tx1"/>
                </a:solidFill>
              </a:rPr>
              <a:t>kagandahang-asal</a:t>
            </a:r>
            <a:endParaRPr lang="en-US" sz="9600" b="1" dirty="0" smtClean="0">
              <a:solidFill>
                <a:schemeClr val="tx1"/>
              </a:solidFill>
            </a:endParaRPr>
          </a:p>
          <a:p>
            <a:r>
              <a:rPr lang="en-US" sz="9600" b="1" dirty="0" smtClean="0">
                <a:solidFill>
                  <a:schemeClr val="tx1"/>
                </a:solidFill>
              </a:rPr>
              <a:t> </a:t>
            </a:r>
          </a:p>
          <a:p>
            <a:r>
              <a:rPr lang="en-US" sz="9600" b="1" dirty="0" smtClean="0">
                <a:solidFill>
                  <a:schemeClr val="tx1"/>
                </a:solidFill>
              </a:rPr>
              <a:t>H-	</a:t>
            </a:r>
            <a:r>
              <a:rPr lang="en-US" sz="9600" b="1" dirty="0" err="1" smtClean="0">
                <a:solidFill>
                  <a:schemeClr val="tx1"/>
                </a:solidFill>
              </a:rPr>
              <a:t>Hulmahan</a:t>
            </a:r>
            <a:r>
              <a:rPr lang="en-US" sz="9600" b="1" dirty="0" smtClean="0">
                <a:solidFill>
                  <a:schemeClr val="tx1"/>
                </a:solidFill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</a:rPr>
              <a:t>ng</a:t>
            </a:r>
            <a:r>
              <a:rPr lang="en-US" sz="9600" b="1" dirty="0" smtClean="0">
                <a:solidFill>
                  <a:schemeClr val="tx1"/>
                </a:solidFill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</a:rPr>
              <a:t>malikhaing</a:t>
            </a:r>
            <a:r>
              <a:rPr lang="en-US" sz="96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9600" b="1" dirty="0" smtClean="0">
                <a:solidFill>
                  <a:schemeClr val="tx1"/>
                </a:solidFill>
              </a:rPr>
              <a:t>      </a:t>
            </a:r>
            <a:r>
              <a:rPr lang="en-US" sz="9600" b="1" dirty="0" err="1" smtClean="0">
                <a:solidFill>
                  <a:schemeClr val="tx1"/>
                </a:solidFill>
              </a:rPr>
              <a:t>mag</a:t>
            </a:r>
            <a:r>
              <a:rPr lang="en-US" sz="9600" b="1" dirty="0" smtClean="0">
                <a:solidFill>
                  <a:schemeClr val="tx1"/>
                </a:solidFill>
              </a:rPr>
              <a:t>- </a:t>
            </a:r>
            <a:r>
              <a:rPr lang="en-US" sz="9600" b="1" dirty="0" err="1" smtClean="0">
                <a:solidFill>
                  <a:schemeClr val="tx1"/>
                </a:solidFill>
              </a:rPr>
              <a:t>aaral</a:t>
            </a:r>
            <a:r>
              <a:rPr lang="en-US" sz="9600" b="1" dirty="0" smtClean="0">
                <a:solidFill>
                  <a:schemeClr val="tx1"/>
                </a:solidFill>
              </a:rPr>
              <a:t> at </a:t>
            </a:r>
            <a:r>
              <a:rPr lang="en-US" sz="9600" b="1" dirty="0" err="1" smtClean="0">
                <a:solidFill>
                  <a:schemeClr val="tx1"/>
                </a:solidFill>
              </a:rPr>
              <a:t>magigiting</a:t>
            </a:r>
            <a:r>
              <a:rPr lang="en-US" sz="9600" b="1" dirty="0" smtClean="0">
                <a:solidFill>
                  <a:schemeClr val="tx1"/>
                </a:solidFill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</a:rPr>
              <a:t>na</a:t>
            </a:r>
            <a:r>
              <a:rPr lang="en-US" sz="9600" b="1" dirty="0" smtClean="0">
                <a:solidFill>
                  <a:schemeClr val="tx1"/>
                </a:solidFill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</a:rPr>
              <a:t>pinuno</a:t>
            </a:r>
            <a:endParaRPr lang="en-US" sz="9600" b="1" dirty="0" smtClean="0">
              <a:solidFill>
                <a:schemeClr val="tx1"/>
              </a:solidFill>
            </a:endParaRPr>
          </a:p>
          <a:p>
            <a:r>
              <a:rPr lang="en-US" sz="9600" b="1" dirty="0" smtClean="0">
                <a:solidFill>
                  <a:schemeClr val="tx1"/>
                </a:solidFill>
              </a:rPr>
              <a:t> </a:t>
            </a:r>
          </a:p>
          <a:p>
            <a:r>
              <a:rPr lang="en-US" sz="9600" b="1" dirty="0" smtClean="0">
                <a:solidFill>
                  <a:schemeClr val="tx1"/>
                </a:solidFill>
              </a:rPr>
              <a:t>S-	</a:t>
            </a:r>
            <a:r>
              <a:rPr lang="en-US" sz="9600" b="1" dirty="0" err="1" smtClean="0">
                <a:solidFill>
                  <a:schemeClr val="tx1"/>
                </a:solidFill>
              </a:rPr>
              <a:t>Sandigan</a:t>
            </a:r>
            <a:r>
              <a:rPr lang="en-US" sz="9600" b="1" dirty="0" smtClean="0">
                <a:solidFill>
                  <a:schemeClr val="tx1"/>
                </a:solidFill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</a:rPr>
              <a:t>ng</a:t>
            </a:r>
            <a:r>
              <a:rPr lang="en-US" sz="9600" b="1" dirty="0" smtClean="0">
                <a:solidFill>
                  <a:schemeClr val="tx1"/>
                </a:solidFill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</a:rPr>
              <a:t>katatagan</a:t>
            </a:r>
            <a:r>
              <a:rPr lang="en-US" sz="9600" b="1" dirty="0" smtClean="0">
                <a:solidFill>
                  <a:schemeClr val="tx1"/>
                </a:solidFill>
              </a:rPr>
              <a:t> at </a:t>
            </a:r>
          </a:p>
          <a:p>
            <a:r>
              <a:rPr lang="en-US" sz="9600" b="1" dirty="0" smtClean="0">
                <a:solidFill>
                  <a:schemeClr val="tx1"/>
                </a:solidFill>
              </a:rPr>
              <a:t>            </a:t>
            </a:r>
            <a:r>
              <a:rPr lang="en-US" sz="9600" b="1" dirty="0" err="1" smtClean="0">
                <a:solidFill>
                  <a:schemeClr val="tx1"/>
                </a:solidFill>
              </a:rPr>
              <a:t>pagkakaisa</a:t>
            </a:r>
            <a:endParaRPr lang="en-US" sz="9600" b="1" dirty="0" smtClean="0">
              <a:solidFill>
                <a:schemeClr val="tx1"/>
              </a:solidFill>
            </a:endParaRPr>
          </a:p>
          <a:p>
            <a:r>
              <a:rPr lang="en-US" sz="9600" b="1" dirty="0" smtClean="0">
                <a:solidFill>
                  <a:schemeClr val="tx1"/>
                </a:solidFill>
              </a:rPr>
              <a:t> 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ANG  PHS  AY</a:t>
            </a:r>
            <a:r>
              <a:rPr lang="en-US" dirty="0" smtClean="0"/>
              <a:t>………….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2800" smtClean="0"/>
              <a:t>NAGREREKLAMO BA SILA?</a:t>
            </a:r>
            <a:endParaRPr lang="en-US" sz="2800" dirty="0"/>
          </a:p>
        </p:txBody>
      </p:sp>
      <p:pic>
        <p:nvPicPr>
          <p:cNvPr id="8194" name="Picture 2" descr="C:\Users\minerva\Downloads\M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124200"/>
            <a:ext cx="8686800" cy="3419475"/>
          </a:xfrm>
          <a:prstGeom prst="rect">
            <a:avLst/>
          </a:prstGeom>
          <a:noFill/>
        </p:spPr>
      </p:pic>
      <p:pic>
        <p:nvPicPr>
          <p:cNvPr id="9218" name="Picture 2" descr="C:\Users\minerva\Downloads\M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124200"/>
            <a:ext cx="8763000" cy="3419475"/>
          </a:xfrm>
          <a:prstGeom prst="rect">
            <a:avLst/>
          </a:prstGeom>
          <a:noFill/>
        </p:spPr>
      </p:pic>
      <p:pic>
        <p:nvPicPr>
          <p:cNvPr id="13314" name="Picture 2" descr="C:\Users\minerva\Downloads\M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124200"/>
            <a:ext cx="89916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05931"/>
            <a:ext cx="8229600" cy="1465870"/>
          </a:xfrm>
        </p:spPr>
        <p:txBody>
          <a:bodyPr>
            <a:normAutofit fontScale="90000"/>
          </a:bodyPr>
          <a:lstStyle/>
          <a:p>
            <a:pPr algn="l"/>
            <a:r>
              <a:rPr sz="2800" b="1" smtClean="0"/>
              <a:t/>
            </a:r>
            <a:br>
              <a:rPr sz="2800" b="1" smtClean="0"/>
            </a:br>
            <a:r>
              <a:rPr sz="2800" smtClean="0"/>
              <a:t/>
            </a:r>
            <a:br>
              <a:rPr sz="2800" smtClean="0"/>
            </a:br>
            <a:r>
              <a:rPr sz="2800" smtClean="0"/>
              <a:t>Mga Tungkulin</a:t>
            </a:r>
            <a:br>
              <a:rPr sz="2800" smtClean="0"/>
            </a:br>
            <a:r>
              <a:rPr sz="2800" smtClean="0"/>
              <a:t>Nagagawa Ko</a:t>
            </a:r>
            <a:br>
              <a:rPr sz="2800" smtClean="0"/>
            </a:br>
            <a:r>
              <a:rPr sz="2800" smtClean="0"/>
              <a:t>Hindi Ko</a:t>
            </a:r>
            <a:br>
              <a:rPr sz="2800" smtClean="0"/>
            </a:br>
            <a:r>
              <a:rPr sz="2800" smtClean="0"/>
              <a:t>Nagagawa</a:t>
            </a:r>
            <a:br>
              <a:rPr sz="2800" smtClean="0"/>
            </a:br>
            <a:r>
              <a:rPr sz="2800" smtClean="0"/>
              <a:t/>
            </a:r>
            <a:br>
              <a:rPr sz="2800" smtClean="0"/>
            </a:br>
            <a:r>
              <a:rPr sz="2800" smtClean="0"/>
              <a:t/>
            </a:r>
            <a:br>
              <a:rPr sz="2800" smtClean="0"/>
            </a:br>
            <a:r>
              <a:rPr sz="2800" smtClean="0"/>
              <a:t/>
            </a:r>
            <a:br>
              <a:rPr sz="2800" smtClean="0"/>
            </a:br>
            <a:r>
              <a:rPr sz="2800" smtClean="0"/>
              <a:t/>
            </a:r>
            <a:br>
              <a:rPr sz="2800" smtClean="0"/>
            </a:br>
            <a:r>
              <a:rPr sz="2800" smtClean="0"/>
              <a:t/>
            </a:r>
            <a:br>
              <a:rPr sz="2800" smtClean="0"/>
            </a:br>
            <a:r>
              <a:rPr sz="2800" smtClean="0"/>
              <a:t/>
            </a:r>
            <a:br>
              <a:rPr sz="2800" smtClean="0"/>
            </a:br>
            <a:r>
              <a:rPr sz="2800" smtClean="0"/>
              <a:t/>
            </a:r>
            <a:br>
              <a:rPr sz="2800" smtClean="0"/>
            </a:br>
            <a:r>
              <a:rPr sz="2800" smtClean="0"/>
              <a:t/>
            </a:r>
            <a:br>
              <a:rPr sz="2800" smtClean="0"/>
            </a:br>
            <a:r>
              <a:rPr sz="3100" smtClean="0"/>
              <a:t>PAGTUKLAS NG DATING KAALAMAN</a:t>
            </a:r>
            <a:br>
              <a:rPr sz="3100" smtClean="0"/>
            </a:br>
            <a:r>
              <a:rPr sz="3100" smtClean="0"/>
              <a:t>	</a:t>
            </a:r>
            <a:r>
              <a:rPr sz="2800" b="1" smtClean="0">
                <a:solidFill>
                  <a:schemeClr val="tx1"/>
                </a:solidFill>
                <a:latin typeface="Baskerville Old Face" pitchFamily="18" charset="0"/>
              </a:rPr>
              <a:t>Panuto: Sa bawat aytem, lagyan ng PUSO  ang kolum kung  nagagawa mo ang isinasaad sa bawat tungkulin at ekis () ang katabing kolum kung hindi. Maging tapat sa mga sagot upang tunay na mataya ang kakayahan sa pagtupad ng mga tungkulin.  (Pamamahagi ng photocopy)</a:t>
            </a:r>
            <a:br>
              <a:rPr sz="2800" b="1" smtClean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sz="2800" smtClean="0"/>
              <a:t>agtupad ng mga tungkulin </a:t>
            </a:r>
            <a:br>
              <a:rPr sz="2800" smtClean="0"/>
            </a:br>
            <a:r>
              <a:rPr sz="2800" smtClean="0"/>
              <a:t/>
            </a:r>
            <a:br>
              <a:rPr sz="2800" smtClean="0"/>
            </a:br>
            <a:r>
              <a:rPr sz="2800" smtClean="0"/>
              <a:t/>
            </a:r>
            <a:br>
              <a:rPr sz="2800" smtClean="0"/>
            </a:br>
            <a:r>
              <a:rPr sz="2800" smtClean="0"/>
              <a:t>20-29 Mahusay ang pagtupad ng mga tungkulin</a:t>
            </a:r>
            <a:br>
              <a:rPr sz="2800" smtClean="0"/>
            </a:br>
            <a:r>
              <a:rPr sz="2800" smtClean="0"/>
              <a:t>10-19 Hindi Mahusay ang pagtupad ng mga tungkulin</a:t>
            </a:r>
            <a:br>
              <a:rPr sz="2800" smtClean="0"/>
            </a:br>
            <a:r>
              <a:rPr sz="2800" smtClean="0"/>
              <a:t>0-9 Kailangang matutuhan ang mga paraan ng pagtupad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1"/>
            <a:ext cx="8229600" cy="1676399"/>
          </a:xfrm>
        </p:spPr>
        <p:txBody>
          <a:bodyPr>
            <a:normAutofit fontScale="90000"/>
          </a:bodyPr>
          <a:lstStyle/>
          <a:p>
            <a:r>
              <a:rPr sz="2800" b="1" smtClean="0"/>
              <a:t/>
            </a:r>
            <a:br>
              <a:rPr sz="2800" b="1" smtClean="0"/>
            </a:br>
            <a:r>
              <a:rPr sz="2800" smtClean="0"/>
              <a:t/>
            </a:r>
            <a:br>
              <a:rPr sz="2800" smtClean="0"/>
            </a:br>
            <a:r>
              <a:rPr sz="2800" smtClean="0"/>
              <a:t>Mga Tungkulin</a:t>
            </a:r>
            <a:br>
              <a:rPr sz="2800" smtClean="0"/>
            </a:br>
            <a:r>
              <a:rPr sz="2800" smtClean="0"/>
              <a:t>Nagagawa Ko</a:t>
            </a:r>
            <a:br>
              <a:rPr sz="2800" smtClean="0"/>
            </a:br>
            <a:r>
              <a:rPr sz="2800" smtClean="0"/>
              <a:t>Hindi Ko</a:t>
            </a:r>
            <a:br>
              <a:rPr sz="2800" smtClean="0"/>
            </a:br>
            <a:r>
              <a:rPr sz="2800" smtClean="0"/>
              <a:t>Nagagawa</a:t>
            </a:r>
            <a:br>
              <a:rPr sz="2800" smtClean="0"/>
            </a:br>
            <a:r>
              <a:rPr sz="2800" smtClean="0"/>
              <a:t/>
            </a:r>
            <a:br>
              <a:rPr sz="2800" smtClean="0"/>
            </a:br>
            <a:r>
              <a:rPr sz="2800" smtClean="0"/>
              <a:t/>
            </a:r>
            <a:br>
              <a:rPr sz="2800" smtClean="0"/>
            </a:br>
            <a:r>
              <a:rPr sz="2700" b="1" smtClean="0"/>
              <a:t>B</a:t>
            </a:r>
            <a:br>
              <a:rPr sz="2700" b="1" smtClean="0"/>
            </a:br>
            <a:r>
              <a:rPr sz="2700" b="1" smtClean="0"/>
              <a:t/>
            </a:r>
            <a:br>
              <a:rPr sz="2700" b="1" smtClean="0"/>
            </a:br>
            <a:r>
              <a:rPr sz="2700" b="1" smtClean="0"/>
              <a:t/>
            </a:r>
            <a:br>
              <a:rPr sz="2700" b="1" smtClean="0"/>
            </a:br>
            <a:r>
              <a:rPr sz="2700" b="1" smtClean="0"/>
              <a:t/>
            </a:r>
            <a:br>
              <a:rPr sz="2700" b="1" smtClean="0"/>
            </a:br>
            <a:r>
              <a:rPr sz="2700" b="1" smtClean="0"/>
              <a:t>Bilangin at tingnan ang iyong nakuhang iskor at alamin kung   </a:t>
            </a:r>
            <a:br>
              <a:rPr sz="2700" b="1" smtClean="0"/>
            </a:br>
            <a:r>
              <a:rPr sz="2700" b="1" smtClean="0"/>
              <a:t>  nasa anong antas ka sa pagtupad ng iyong mga tungkulin</a:t>
            </a:r>
            <a:br>
              <a:rPr sz="2700" b="1" smtClean="0"/>
            </a:br>
            <a:r>
              <a:rPr sz="2800" smtClean="0"/>
              <a:t/>
            </a:r>
            <a:br>
              <a:rPr sz="2800" smtClean="0"/>
            </a:br>
            <a:r>
              <a:rPr sz="2800" smtClean="0"/>
              <a:t/>
            </a:r>
            <a:br>
              <a:rPr sz="2800" smtClean="0"/>
            </a:br>
            <a:r>
              <a:rPr sz="2800" smtClean="0"/>
              <a:t/>
            </a:r>
            <a:br>
              <a:rPr sz="2800" smtClean="0"/>
            </a:br>
            <a:r>
              <a:rPr lang="sv-SE" sz="3100" b="1" dirty="0" smtClean="0">
                <a:solidFill>
                  <a:schemeClr val="tx1"/>
                </a:solidFill>
              </a:rPr>
              <a:t>Iskor Antas ng Pagtupad ng Tungkulin</a:t>
            </a:r>
            <a:r>
              <a:rPr lang="sv-SE" sz="3100" dirty="0" smtClean="0">
                <a:solidFill>
                  <a:schemeClr val="tx1"/>
                </a:solidFill>
              </a:rPr>
              <a:t/>
            </a:r>
            <a:br>
              <a:rPr lang="sv-SE" sz="3100" dirty="0" smtClean="0">
                <a:solidFill>
                  <a:schemeClr val="tx1"/>
                </a:solidFill>
              </a:rPr>
            </a:br>
            <a:r>
              <a:rPr sz="3100" smtClean="0">
                <a:solidFill>
                  <a:schemeClr val="tx1"/>
                </a:solidFill>
              </a:rPr>
              <a:t>30-40 Napakahusay ng pagtupad ng mga tungkulin</a:t>
            </a:r>
            <a:br>
              <a:rPr sz="3100" smtClean="0">
                <a:solidFill>
                  <a:schemeClr val="tx1"/>
                </a:solidFill>
              </a:rPr>
            </a:br>
            <a:r>
              <a:rPr sz="3100" smtClean="0">
                <a:solidFill>
                  <a:schemeClr val="tx1"/>
                </a:solidFill>
              </a:rPr>
              <a:t>20-29 Mahusay ang pagtupad ng mga tungkulin</a:t>
            </a:r>
            <a:br>
              <a:rPr sz="3100" smtClean="0">
                <a:solidFill>
                  <a:schemeClr val="tx1"/>
                </a:solidFill>
              </a:rPr>
            </a:br>
            <a:r>
              <a:rPr sz="3100" smtClean="0">
                <a:solidFill>
                  <a:schemeClr val="tx1"/>
                </a:solidFill>
              </a:rPr>
              <a:t>10-19 Hindi Mahusay ang pagtupad ng mga tungkulin</a:t>
            </a:r>
            <a:br>
              <a:rPr sz="3100" smtClean="0">
                <a:solidFill>
                  <a:schemeClr val="tx1"/>
                </a:solidFill>
              </a:rPr>
            </a:br>
            <a:r>
              <a:rPr sz="3100" smtClean="0">
                <a:solidFill>
                  <a:schemeClr val="tx1"/>
                </a:solidFill>
              </a:rPr>
              <a:t>0-9 Kailangang matutuhan ang mga paraan ng pagtupad ng tungkulin</a:t>
            </a:r>
            <a:br>
              <a:rPr sz="310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200400"/>
            <a:ext cx="8534400" cy="327660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400" b="1" dirty="0" err="1" smtClean="0">
                <a:solidFill>
                  <a:schemeClr val="tx1"/>
                </a:solidFill>
              </a:rPr>
              <a:t>Kumusta</a:t>
            </a:r>
            <a:r>
              <a:rPr lang="en-US" sz="2400" b="1" dirty="0" smtClean="0">
                <a:solidFill>
                  <a:schemeClr val="tx1"/>
                </a:solidFill>
              </a:rPr>
              <a:t>? </a:t>
            </a:r>
            <a:r>
              <a:rPr lang="en-US" sz="2400" b="1" dirty="0" err="1" smtClean="0">
                <a:solidFill>
                  <a:schemeClr val="tx1"/>
                </a:solidFill>
              </a:rPr>
              <a:t>Naging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masaya</a:t>
            </a:r>
            <a:r>
              <a:rPr lang="en-US" sz="2400" b="1" dirty="0" smtClean="0">
                <a:solidFill>
                  <a:schemeClr val="tx1"/>
                </a:solidFill>
              </a:rPr>
              <a:t> ka </a:t>
            </a:r>
            <a:r>
              <a:rPr lang="en-US" sz="2400" b="1" dirty="0" err="1" smtClean="0">
                <a:solidFill>
                  <a:schemeClr val="tx1"/>
                </a:solidFill>
              </a:rPr>
              <a:t>ba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sagot</a:t>
            </a:r>
            <a:r>
              <a:rPr lang="en-US" sz="2400" b="1" dirty="0" smtClean="0">
                <a:solidFill>
                  <a:schemeClr val="tx1"/>
                </a:solidFill>
              </a:rPr>
              <a:t> mo </a:t>
            </a:r>
            <a:r>
              <a:rPr lang="en-US" sz="2400" b="1" dirty="0" err="1" smtClean="0">
                <a:solidFill>
                  <a:schemeClr val="tx1"/>
                </a:solidFill>
              </a:rPr>
              <a:t>sa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tseklis</a:t>
            </a:r>
            <a:r>
              <a:rPr lang="en-US" sz="2400" b="1" dirty="0" smtClean="0">
                <a:solidFill>
                  <a:schemeClr val="tx1"/>
                </a:solidFill>
              </a:rPr>
              <a:t>? </a:t>
            </a:r>
            <a:r>
              <a:rPr lang="en-US" sz="2400" b="1" dirty="0" err="1" smtClean="0">
                <a:solidFill>
                  <a:schemeClr val="tx1"/>
                </a:solidFill>
              </a:rPr>
              <a:t>Tingnan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mong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b="1" dirty="0" err="1" smtClean="0">
                <a:solidFill>
                  <a:schemeClr val="tx1"/>
                </a:solidFill>
              </a:rPr>
              <a:t>muli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resulta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iyong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sagot</a:t>
            </a:r>
            <a:r>
              <a:rPr lang="en-US" sz="2400" b="1" dirty="0" smtClean="0">
                <a:solidFill>
                  <a:schemeClr val="tx1"/>
                </a:solidFill>
              </a:rPr>
              <a:t> at </a:t>
            </a:r>
            <a:r>
              <a:rPr lang="en-US" sz="2400" b="1" dirty="0" err="1" smtClean="0">
                <a:solidFill>
                  <a:schemeClr val="tx1"/>
                </a:solidFill>
              </a:rPr>
              <a:t>sagutin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mga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inihandang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tanong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ibaba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1. </a:t>
            </a:r>
            <a:r>
              <a:rPr lang="en-US" sz="2400" b="1" dirty="0" err="1" smtClean="0">
                <a:solidFill>
                  <a:schemeClr val="tx1"/>
                </a:solidFill>
              </a:rPr>
              <a:t>Naging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madali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iyong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pagsagot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tseklist</a:t>
            </a:r>
            <a:r>
              <a:rPr lang="en-US" sz="2400" b="1" dirty="0" smtClean="0">
                <a:solidFill>
                  <a:schemeClr val="tx1"/>
                </a:solidFill>
              </a:rPr>
              <a:t>? </a:t>
            </a:r>
            <a:r>
              <a:rPr lang="en-US" sz="2400" b="1" dirty="0" err="1" smtClean="0">
                <a:solidFill>
                  <a:schemeClr val="tx1"/>
                </a:solidFill>
              </a:rPr>
              <a:t>Bakit</a:t>
            </a:r>
            <a:r>
              <a:rPr lang="en-US" sz="2400" b="1" dirty="0" smtClean="0">
                <a:solidFill>
                  <a:schemeClr val="tx1"/>
                </a:solidFill>
              </a:rPr>
              <a:t>? </a:t>
            </a:r>
            <a:r>
              <a:rPr lang="en-US" sz="2400" b="1" dirty="0" err="1" smtClean="0">
                <a:solidFill>
                  <a:schemeClr val="tx1"/>
                </a:solidFill>
              </a:rPr>
              <a:t>Bakit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hindi</a:t>
            </a:r>
            <a:r>
              <a:rPr lang="en-US" sz="2400" b="1" dirty="0" smtClean="0">
                <a:solidFill>
                  <a:schemeClr val="tx1"/>
                </a:solidFill>
              </a:rPr>
              <a:t>?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2. Sa </a:t>
            </a:r>
            <a:r>
              <a:rPr lang="en-US" sz="2400" b="1" dirty="0" err="1" smtClean="0">
                <a:solidFill>
                  <a:schemeClr val="tx1"/>
                </a:solidFill>
              </a:rPr>
              <a:t>kabuuan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ano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iyong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naging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pagtataya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iyong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kakayahan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sa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b="1" dirty="0" err="1" smtClean="0">
                <a:solidFill>
                  <a:schemeClr val="tx1"/>
                </a:solidFill>
              </a:rPr>
              <a:t>pagtupad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iyong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mga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tungkulin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bilang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nagdadalaga</a:t>
            </a:r>
            <a:r>
              <a:rPr lang="en-US" sz="2400" b="1" dirty="0" smtClean="0">
                <a:solidFill>
                  <a:schemeClr val="tx1"/>
                </a:solidFill>
              </a:rPr>
              <a:t>/</a:t>
            </a:r>
            <a:r>
              <a:rPr lang="en-US" sz="2400" b="1" dirty="0" err="1" smtClean="0">
                <a:solidFill>
                  <a:schemeClr val="tx1"/>
                </a:solidFill>
              </a:rPr>
              <a:t>nagbibinata</a:t>
            </a:r>
            <a:r>
              <a:rPr lang="en-US" sz="2400" b="1" dirty="0" smtClean="0">
                <a:solidFill>
                  <a:schemeClr val="tx1"/>
                </a:solidFill>
              </a:rPr>
              <a:t>?</a:t>
            </a:r>
          </a:p>
          <a:p>
            <a:pPr algn="just"/>
            <a:r>
              <a:rPr lang="nn-NO" sz="2400" b="1" dirty="0" smtClean="0">
                <a:solidFill>
                  <a:schemeClr val="tx1"/>
                </a:solidFill>
              </a:rPr>
              <a:t>3. Ano ang mahalagang aral na iyong nakuha mula sa gawain?</a:t>
            </a:r>
          </a:p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1"/>
            <a:ext cx="8229600" cy="1676399"/>
          </a:xfrm>
        </p:spPr>
        <p:txBody>
          <a:bodyPr>
            <a:normAutofit fontScale="90000"/>
          </a:bodyPr>
          <a:lstStyle/>
          <a:p>
            <a:r>
              <a:rPr sz="2800" b="1" smtClean="0"/>
              <a:t/>
            </a:r>
            <a:br>
              <a:rPr sz="2800" b="1" smtClean="0"/>
            </a:br>
            <a:r>
              <a:rPr sz="2800" smtClean="0"/>
              <a:t/>
            </a:r>
            <a:br>
              <a:rPr sz="2800" smtClean="0"/>
            </a:br>
            <a:r>
              <a:rPr sz="3100" smtClean="0">
                <a:solidFill>
                  <a:schemeClr val="tx1"/>
                </a:solidFill>
              </a:rPr>
              <a:t/>
            </a:r>
            <a:br>
              <a:rPr sz="310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200400"/>
            <a:ext cx="8534400" cy="3276600"/>
          </a:xfrm>
        </p:spPr>
        <p:txBody>
          <a:bodyPr>
            <a:normAutofit/>
          </a:bodyPr>
          <a:lstStyle/>
          <a:p>
            <a:pPr algn="l"/>
            <a:r>
              <a:rPr lang="nn-NO" sz="2400" b="1" dirty="0" smtClean="0">
                <a:solidFill>
                  <a:schemeClr val="tx1"/>
                </a:solidFill>
                <a:latin typeface="Baskerville Old Face" pitchFamily="18" charset="0"/>
              </a:rPr>
              <a:t>	</a:t>
            </a:r>
            <a:r>
              <a:rPr lang="en-US" sz="3000" b="1" dirty="0" smtClean="0">
                <a:solidFill>
                  <a:schemeClr val="tx1"/>
                </a:solidFill>
                <a:latin typeface="Baskerville Old Face" pitchFamily="18" charset="0"/>
              </a:rPr>
              <a:t>Sa </a:t>
            </a:r>
            <a:r>
              <a:rPr lang="en-US" sz="3000" b="1" dirty="0" err="1" smtClean="0">
                <a:solidFill>
                  <a:schemeClr val="tx1"/>
                </a:solidFill>
                <a:latin typeface="Baskerville Old Face" pitchFamily="18" charset="0"/>
              </a:rPr>
              <a:t>pagharap</a:t>
            </a:r>
            <a:r>
              <a:rPr lang="en-US" sz="3000" b="1" dirty="0" smtClean="0">
                <a:solidFill>
                  <a:schemeClr val="tx1"/>
                </a:solidFill>
                <a:latin typeface="Baskerville Old Face" pitchFamily="18" charset="0"/>
              </a:rPr>
              <a:t> mo </a:t>
            </a:r>
            <a:r>
              <a:rPr lang="en-US" sz="3000" b="1" dirty="0" err="1" smtClean="0">
                <a:solidFill>
                  <a:schemeClr val="tx1"/>
                </a:solidFill>
                <a:latin typeface="Baskerville Old Face" pitchFamily="18" charset="0"/>
              </a:rPr>
              <a:t>sa</a:t>
            </a:r>
            <a:r>
              <a:rPr lang="en-US" sz="3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Baskerville Old Face" pitchFamily="18" charset="0"/>
              </a:rPr>
              <a:t>malaking</a:t>
            </a:r>
            <a:r>
              <a:rPr lang="en-US" sz="3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Baskerville Old Face" pitchFamily="18" charset="0"/>
              </a:rPr>
              <a:t>gampanin</a:t>
            </a:r>
            <a:r>
              <a:rPr lang="en-US" sz="3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Baskerville Old Face" pitchFamily="18" charset="0"/>
              </a:rPr>
              <a:t>sa</a:t>
            </a:r>
            <a:r>
              <a:rPr lang="en-US" sz="3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Baskerville Old Face" pitchFamily="18" charset="0"/>
              </a:rPr>
              <a:t>buhay</a:t>
            </a:r>
            <a:r>
              <a:rPr lang="en-US" sz="3000" b="1" dirty="0" smtClean="0">
                <a:solidFill>
                  <a:schemeClr val="tx1"/>
                </a:solidFill>
                <a:latin typeface="Baskerville Old Face" pitchFamily="18" charset="0"/>
              </a:rPr>
              <a:t>, </a:t>
            </a:r>
            <a:r>
              <a:rPr lang="en-US" sz="3000" b="1" dirty="0" err="1" smtClean="0">
                <a:solidFill>
                  <a:schemeClr val="tx1"/>
                </a:solidFill>
                <a:latin typeface="Baskerville Old Face" pitchFamily="18" charset="0"/>
              </a:rPr>
              <a:t>napaliligiran</a:t>
            </a:r>
            <a:r>
              <a:rPr lang="en-US" sz="3000" b="1" dirty="0" smtClean="0">
                <a:solidFill>
                  <a:schemeClr val="tx1"/>
                </a:solidFill>
                <a:latin typeface="Baskerville Old Face" pitchFamily="18" charset="0"/>
              </a:rPr>
              <a:t> ka </a:t>
            </a:r>
            <a:r>
              <a:rPr lang="en-US" sz="3000" b="1" dirty="0" err="1" smtClean="0">
                <a:solidFill>
                  <a:schemeClr val="tx1"/>
                </a:solidFill>
                <a:latin typeface="Baskerville Old Face" pitchFamily="18" charset="0"/>
              </a:rPr>
              <a:t>ng</a:t>
            </a:r>
            <a:r>
              <a:rPr lang="en-US" sz="3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Baskerville Old Face" pitchFamily="18" charset="0"/>
              </a:rPr>
              <a:t>mga</a:t>
            </a:r>
            <a:r>
              <a:rPr lang="en-US" sz="3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Baskerville Old Face" pitchFamily="18" charset="0"/>
              </a:rPr>
              <a:t>taong</a:t>
            </a:r>
            <a:r>
              <a:rPr lang="en-US" sz="3000" b="1" dirty="0" smtClean="0">
                <a:solidFill>
                  <a:schemeClr val="tx1"/>
                </a:solidFill>
                <a:latin typeface="Baskerville Old Face" pitchFamily="18" charset="0"/>
              </a:rPr>
              <a:t> may </a:t>
            </a:r>
            <a:r>
              <a:rPr lang="en-US" sz="3000" b="1" dirty="0" err="1" smtClean="0">
                <a:solidFill>
                  <a:schemeClr val="tx1"/>
                </a:solidFill>
                <a:latin typeface="Baskerville Old Face" pitchFamily="18" charset="0"/>
              </a:rPr>
              <a:t>kaugnayan</a:t>
            </a:r>
            <a:r>
              <a:rPr lang="en-US" sz="3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Baskerville Old Face" pitchFamily="18" charset="0"/>
              </a:rPr>
              <a:t>sa</a:t>
            </a:r>
            <a:r>
              <a:rPr lang="en-US" sz="3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Baskerville Old Face" pitchFamily="18" charset="0"/>
              </a:rPr>
              <a:t>iyo</a:t>
            </a:r>
            <a:r>
              <a:rPr lang="en-US" sz="3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Baskerville Old Face" pitchFamily="18" charset="0"/>
              </a:rPr>
              <a:t>bilang</a:t>
            </a:r>
            <a:r>
              <a:rPr lang="en-US" sz="3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Baskerville Old Face" pitchFamily="18" charset="0"/>
              </a:rPr>
              <a:t>nagdadalaga</a:t>
            </a:r>
            <a:r>
              <a:rPr lang="en-US" sz="3000" b="1" dirty="0" smtClean="0">
                <a:solidFill>
                  <a:schemeClr val="tx1"/>
                </a:solidFill>
                <a:latin typeface="Baskerville Old Face" pitchFamily="18" charset="0"/>
              </a:rPr>
              <a:t> o </a:t>
            </a:r>
            <a:r>
              <a:rPr lang="en-US" sz="3000" b="1" dirty="0" err="1" smtClean="0">
                <a:solidFill>
                  <a:schemeClr val="tx1"/>
                </a:solidFill>
                <a:latin typeface="Baskerville Old Face" pitchFamily="18" charset="0"/>
              </a:rPr>
              <a:t>nagbibinata</a:t>
            </a:r>
            <a:r>
              <a:rPr lang="en-US" sz="3000" b="1" dirty="0" smtClean="0">
                <a:solidFill>
                  <a:schemeClr val="tx1"/>
                </a:solidFill>
                <a:latin typeface="Baskerville Old Face" pitchFamily="18" charset="0"/>
              </a:rPr>
              <a:t>. </a:t>
            </a:r>
            <a:r>
              <a:rPr lang="en-US" sz="3000" b="1" dirty="0" err="1" smtClean="0">
                <a:solidFill>
                  <a:schemeClr val="tx1"/>
                </a:solidFill>
                <a:latin typeface="Baskerville Old Face" pitchFamily="18" charset="0"/>
              </a:rPr>
              <a:t>Isulat</a:t>
            </a:r>
            <a:r>
              <a:rPr lang="en-US" sz="3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Baskerville Old Face" pitchFamily="18" charset="0"/>
              </a:rPr>
              <a:t>sa</a:t>
            </a:r>
            <a:r>
              <a:rPr lang="en-US" sz="3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Baskerville Old Face" pitchFamily="18" charset="0"/>
              </a:rPr>
              <a:t>bawat</a:t>
            </a:r>
            <a:r>
              <a:rPr lang="en-US" sz="3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Baskerville Old Face" pitchFamily="18" charset="0"/>
              </a:rPr>
              <a:t>kahon</a:t>
            </a:r>
            <a:r>
              <a:rPr lang="en-US" sz="3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Baskerville Old Face" pitchFamily="18" charset="0"/>
              </a:rPr>
              <a:t>ang</a:t>
            </a:r>
            <a:r>
              <a:rPr lang="en-US" sz="3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Baskerville Old Face" pitchFamily="18" charset="0"/>
              </a:rPr>
              <a:t>mga</a:t>
            </a:r>
            <a:r>
              <a:rPr lang="en-US" sz="3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Baskerville Old Face" pitchFamily="18" charset="0"/>
              </a:rPr>
              <a:t>inaasahang</a:t>
            </a:r>
            <a:r>
              <a:rPr lang="en-US" sz="3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Baskerville Old Face" pitchFamily="18" charset="0"/>
              </a:rPr>
              <a:t>gagawin</a:t>
            </a:r>
            <a:r>
              <a:rPr lang="en-US" sz="3000" b="1" dirty="0" smtClean="0">
                <a:solidFill>
                  <a:schemeClr val="tx1"/>
                </a:solidFill>
                <a:latin typeface="Baskerville Old Face" pitchFamily="18" charset="0"/>
              </a:rPr>
              <a:t> mo </a:t>
            </a:r>
            <a:r>
              <a:rPr lang="en-US" sz="3000" b="1" dirty="0" err="1" smtClean="0">
                <a:solidFill>
                  <a:schemeClr val="tx1"/>
                </a:solidFill>
                <a:latin typeface="Baskerville Old Face" pitchFamily="18" charset="0"/>
              </a:rPr>
              <a:t>para</a:t>
            </a:r>
            <a:r>
              <a:rPr lang="en-US" sz="3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Baskerville Old Face" pitchFamily="18" charset="0"/>
              </a:rPr>
              <a:t>makatulong</a:t>
            </a:r>
            <a:r>
              <a:rPr lang="en-US" sz="3000" b="1" dirty="0" smtClean="0">
                <a:solidFill>
                  <a:schemeClr val="tx1"/>
                </a:solidFill>
                <a:latin typeface="Baskerville Old Face" pitchFamily="18" charset="0"/>
              </a:rPr>
              <a:t>  </a:t>
            </a:r>
            <a:r>
              <a:rPr lang="en-US" sz="3000" b="1" dirty="0" err="1" smtClean="0">
                <a:solidFill>
                  <a:schemeClr val="tx1"/>
                </a:solidFill>
                <a:latin typeface="Baskerville Old Face" pitchFamily="18" charset="0"/>
              </a:rPr>
              <a:t>sa</a:t>
            </a:r>
            <a:r>
              <a:rPr lang="en-US" sz="3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Baskerville Old Face" pitchFamily="18" charset="0"/>
              </a:rPr>
              <a:t>kanila</a:t>
            </a:r>
            <a:r>
              <a:rPr lang="en-US" sz="3000" b="1" dirty="0" smtClean="0">
                <a:solidFill>
                  <a:schemeClr val="tx1"/>
                </a:solidFill>
                <a:latin typeface="Baskerville Old Face" pitchFamily="18" charset="0"/>
              </a:rPr>
              <a:t>. </a:t>
            </a:r>
            <a:endParaRPr lang="en-US" sz="3000" b="1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1"/>
            <a:ext cx="8229600" cy="1676399"/>
          </a:xfrm>
        </p:spPr>
        <p:txBody>
          <a:bodyPr>
            <a:normAutofit fontScale="90000"/>
          </a:bodyPr>
          <a:lstStyle/>
          <a:p>
            <a:r>
              <a:rPr sz="2800" b="1" smtClean="0"/>
              <a:t/>
            </a:r>
            <a:br>
              <a:rPr sz="2800" b="1" smtClean="0"/>
            </a:br>
            <a:r>
              <a:rPr sz="2800" smtClean="0"/>
              <a:t/>
            </a:r>
            <a:br>
              <a:rPr sz="2800" smtClean="0"/>
            </a:br>
            <a:r>
              <a:rPr sz="3100" smtClean="0">
                <a:solidFill>
                  <a:schemeClr val="tx1"/>
                </a:solidFill>
              </a:rPr>
              <a:t/>
            </a:r>
            <a:br>
              <a:rPr sz="310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600200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dirty="0" smtClean="0"/>
              <a:t>PAGLINANG NG MGA KAALAMAN, KAKAYAHAN AT   </a:t>
            </a:r>
            <a:r>
              <a:rPr lang="en-US" sz="3200" b="1" dirty="0" smtClean="0"/>
              <a:t>PAG-UNAWA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200400"/>
            <a:ext cx="8534400" cy="3276600"/>
          </a:xfrm>
        </p:spPr>
        <p:txBody>
          <a:bodyPr>
            <a:normAutofit/>
          </a:bodyPr>
          <a:lstStyle/>
          <a:p>
            <a:r>
              <a:rPr lang="nn-NO" sz="2400" b="1" dirty="0" smtClean="0">
                <a:solidFill>
                  <a:schemeClr val="tx1"/>
                </a:solidFill>
                <a:latin typeface="Baskerville Old Face" pitchFamily="18" charset="0"/>
              </a:rPr>
              <a:t>	</a:t>
            </a:r>
            <a:r>
              <a:rPr lang="en-US" sz="1600" dirty="0" smtClean="0"/>
              <a:t>AKO</a:t>
            </a:r>
          </a:p>
          <a:p>
            <a:r>
              <a:rPr lang="en-US" sz="1600" dirty="0" smtClean="0"/>
              <a:t>BILANG ISANG</a:t>
            </a:r>
          </a:p>
          <a:p>
            <a:r>
              <a:rPr lang="en-US" sz="1600" dirty="0" smtClean="0"/>
              <a:t>NAGDADALAGA</a:t>
            </a:r>
          </a:p>
          <a:p>
            <a:r>
              <a:rPr lang="en-US" sz="1600" dirty="0" smtClean="0"/>
              <a:t>O NAGBIBINATA</a:t>
            </a:r>
            <a:endParaRPr lang="en-US" sz="1600" b="1" dirty="0" smtClean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1"/>
            <a:ext cx="8229600" cy="1676399"/>
          </a:xfrm>
        </p:spPr>
        <p:txBody>
          <a:bodyPr>
            <a:normAutofit fontScale="90000"/>
          </a:bodyPr>
          <a:lstStyle/>
          <a:p>
            <a:r>
              <a:rPr sz="2800" b="1" smtClean="0"/>
              <a:t/>
            </a:r>
            <a:br>
              <a:rPr sz="2800" b="1" smtClean="0"/>
            </a:br>
            <a:r>
              <a:rPr sz="2800" smtClean="0"/>
              <a:t/>
            </a:r>
            <a:br>
              <a:rPr sz="2800" smtClean="0"/>
            </a:br>
            <a:r>
              <a:rPr sz="3100" smtClean="0">
                <a:solidFill>
                  <a:schemeClr val="tx1"/>
                </a:solidFill>
              </a:rPr>
              <a:t/>
            </a:r>
            <a:br>
              <a:rPr sz="310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600200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dirty="0" smtClean="0"/>
              <a:t>PAGLINANG NG MGA KAALAMAN, KAKAYAHAN AT   </a:t>
            </a:r>
            <a:r>
              <a:rPr lang="en-US" sz="3200" b="1" dirty="0" smtClean="0"/>
              <a:t>PAG-UNAWA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276600" y="3276600"/>
            <a:ext cx="26670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AKO BILANG ISANG NAGDADALAGA O</a:t>
            </a:r>
          </a:p>
          <a:p>
            <a:pPr algn="ctr"/>
            <a:r>
              <a:rPr lang="en-US" dirty="0" smtClean="0"/>
              <a:t>NAGBIBINATA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498252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KAIBIGAN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1295400" y="4191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MAGULANG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4038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GURO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584406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KAPATID/KUYA/ATE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5867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PARI  O  PASTOR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6019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KAMAG-ARAL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24600" y="4876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KAPITAN/PINUNO     </a:t>
            </a:r>
          </a:p>
          <a:p>
            <a:r>
              <a:rPr lang="en-US" dirty="0" smtClean="0"/>
              <a:t>    NG BARANGAY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2800" smtClean="0"/>
              <a:t>TAKDANG-ARALIN: </a:t>
            </a:r>
            <a:br>
              <a:rPr sz="2800" smtClean="0"/>
            </a:br>
            <a:r>
              <a:rPr sz="2800" smtClean="0"/>
              <a:t>A. PAGGANYAK: IPALIWANAG ANG SINABI</a:t>
            </a:r>
            <a:br>
              <a:rPr sz="2800" smtClean="0"/>
            </a:br>
            <a:r>
              <a:rPr sz="2800" smtClean="0"/>
              <a:t>NI MOTHER TERESA</a:t>
            </a:r>
            <a:endParaRPr lang="en-US" sz="2800" dirty="0"/>
          </a:p>
        </p:txBody>
      </p:sp>
      <p:pic>
        <p:nvPicPr>
          <p:cNvPr id="8194" name="Picture 2" descr="C:\Users\minerva\Downloads\M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124200"/>
            <a:ext cx="8686800" cy="3419475"/>
          </a:xfrm>
          <a:prstGeom prst="rect">
            <a:avLst/>
          </a:prstGeom>
          <a:noFill/>
        </p:spPr>
      </p:pic>
      <p:pic>
        <p:nvPicPr>
          <p:cNvPr id="9218" name="Picture 2" descr="C:\Users\minerva\Downloads\M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124200"/>
            <a:ext cx="8763000" cy="3419475"/>
          </a:xfrm>
          <a:prstGeom prst="rect">
            <a:avLst/>
          </a:prstGeom>
          <a:noFill/>
        </p:spPr>
      </p:pic>
      <p:pic>
        <p:nvPicPr>
          <p:cNvPr id="13314" name="Picture 2" descr="C:\Users\minerva\Downloads\M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124200"/>
            <a:ext cx="8991600" cy="3505200"/>
          </a:xfrm>
          <a:prstGeom prst="rect">
            <a:avLst/>
          </a:prstGeom>
          <a:noFill/>
        </p:spPr>
      </p:pic>
      <p:pic>
        <p:nvPicPr>
          <p:cNvPr id="1026" name="Picture 2" descr="C:\Users\minerva\Pictures\mother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91039">
            <a:off x="321173" y="2819400"/>
            <a:ext cx="8501653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00400"/>
            <a:ext cx="8686800" cy="3657600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Anu-ano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ang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mga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tungkulin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na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nararapat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mong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gampanan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…</a:t>
            </a:r>
          </a:p>
          <a:p>
            <a:pPr marL="457200" indent="-457200" algn="l"/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	a.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sa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sarili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		b.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bilang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anak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		c.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bilang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kapatid</a:t>
            </a:r>
            <a:endParaRPr lang="en-US" sz="2000" b="1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marL="457200" indent="-457200" algn="l"/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	d.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bilang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mag-aaral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		e.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bilang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mamamayan</a:t>
            </a:r>
            <a:endParaRPr lang="en-US" sz="2000" b="1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marL="457200" indent="-457200" algn="l"/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	f.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bilang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mananampalataya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   g.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bilang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kosyumer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ng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media</a:t>
            </a:r>
          </a:p>
          <a:p>
            <a:pPr marL="457200" indent="-457200" algn="l"/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	h.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bilang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tagapangalaga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ng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kalikasan</a:t>
            </a:r>
            <a:endParaRPr lang="en-US" sz="2000" b="1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2.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Ano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ang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iyong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paliwanag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. “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Habang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nadaragdagan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ang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iyong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edad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ay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nadaragdagan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din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ang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iyong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mga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tungkulin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. “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3.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Bakit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mahalaga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na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tuparin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ang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iyong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mga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tungkulin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?</a:t>
            </a:r>
          </a:p>
          <a:p>
            <a:pPr algn="l"/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Sanggunian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: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Modyul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Gabay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para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sa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mga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Mag-aaral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askerville Old Face" pitchFamily="18" charset="0"/>
              </a:rPr>
              <a:t>pahina</a:t>
            </a:r>
            <a:r>
              <a:rPr lang="en-US" sz="2000" b="1" dirty="0" smtClean="0">
                <a:solidFill>
                  <a:schemeClr val="tx1"/>
                </a:solidFill>
                <a:latin typeface="Baskerville Old Face" pitchFamily="18" charset="0"/>
              </a:rPr>
              <a:t> 103-111</a:t>
            </a:r>
          </a:p>
          <a:p>
            <a:pPr algn="l"/>
            <a:r>
              <a:rPr lang="en-US" sz="2000" b="1" smtClean="0">
                <a:solidFill>
                  <a:schemeClr val="tx1"/>
                </a:solidFill>
                <a:latin typeface="Baskerville Old Face" pitchFamily="18" charset="0"/>
              </a:rPr>
              <a:t>                                Phsedukasyonsapagpapakataogr7.weebly.com</a:t>
            </a:r>
            <a:endParaRPr lang="en-US" sz="2000" b="1" dirty="0" smtClean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2800" smtClean="0"/>
              <a:t>B. SAGUTAN ANG MGA KATANUNGAN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2800" smtClean="0"/>
              <a:t>IPALIWANAG ANG SINABI</a:t>
            </a:r>
            <a:br>
              <a:rPr sz="2800" smtClean="0"/>
            </a:br>
            <a:r>
              <a:rPr sz="2800" smtClean="0"/>
              <a:t>NI MOTHER TERESA</a:t>
            </a:r>
            <a:endParaRPr lang="en-US" sz="2800" dirty="0"/>
          </a:p>
        </p:txBody>
      </p:sp>
      <p:pic>
        <p:nvPicPr>
          <p:cNvPr id="8194" name="Picture 2" descr="C:\Users\minerva\Downloads\M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124200"/>
            <a:ext cx="8686800" cy="3419475"/>
          </a:xfrm>
          <a:prstGeom prst="rect">
            <a:avLst/>
          </a:prstGeom>
          <a:noFill/>
        </p:spPr>
      </p:pic>
      <p:pic>
        <p:nvPicPr>
          <p:cNvPr id="9218" name="Picture 2" descr="C:\Users\minerva\Downloads\M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124200"/>
            <a:ext cx="8763000" cy="3419475"/>
          </a:xfrm>
          <a:prstGeom prst="rect">
            <a:avLst/>
          </a:prstGeom>
          <a:noFill/>
        </p:spPr>
      </p:pic>
      <p:pic>
        <p:nvPicPr>
          <p:cNvPr id="13314" name="Picture 2" descr="C:\Users\minerva\Downloads\M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124200"/>
            <a:ext cx="8991600" cy="3505200"/>
          </a:xfrm>
          <a:prstGeom prst="rect">
            <a:avLst/>
          </a:prstGeom>
          <a:noFill/>
        </p:spPr>
      </p:pic>
      <p:pic>
        <p:nvPicPr>
          <p:cNvPr id="1026" name="Picture 2" descr="C:\Users\minerva\Pictures\mother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91039">
            <a:off x="321173" y="2819400"/>
            <a:ext cx="8501653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124200"/>
            <a:ext cx="8686800" cy="4191000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a.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Pagharap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at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Wastong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Pamamahala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sa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mga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Pagbabago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sa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Yugto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ng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Pagdadalaga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/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Pagbibinata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.</a:t>
            </a:r>
            <a:r>
              <a:rPr lang="sv-SE" sz="2400" b="1" dirty="0" smtClean="0">
                <a:solidFill>
                  <a:schemeClr val="tx1"/>
                </a:solidFill>
                <a:latin typeface="Baskerville Old Face" pitchFamily="18" charset="0"/>
              </a:rPr>
              <a:t>Gamitin mo itong pagkakataon upang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mas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mapagyaman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ang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iyong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sarili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Kailangang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magsimula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ka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nang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tama.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b.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Pagpapaunlad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ng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Talento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at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Kakayahan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at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Wastong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Paggamit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ng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mga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ito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. Isa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kang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obra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ng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Diyos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Biniyayaan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ka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ng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talento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at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kakayahan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na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maaarimong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gamitin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at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paunlarin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. </a:t>
            </a:r>
          </a:p>
          <a:p>
            <a:pPr algn="just"/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c.Makabuluhang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Paggamit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ng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mga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Hilig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. May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kasabihan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sa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Ingles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na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, ”Do  what you love and you will love what you do”.</a:t>
            </a:r>
          </a:p>
          <a:p>
            <a:pPr algn="just"/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2800" smtClean="0"/>
              <a:t>MGA TUNGKULIN BILANG KABATAAN</a:t>
            </a:r>
            <a:r>
              <a:rPr lang="en-US" sz="2800" dirty="0" smtClean="0"/>
              <a:t>…..</a:t>
            </a:r>
            <a:br>
              <a:rPr lang="en-US" sz="2800" dirty="0" smtClean="0"/>
            </a:br>
            <a:r>
              <a:rPr lang="en-US" sz="2800" dirty="0" smtClean="0"/>
              <a:t>SA SARILI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GINAGAWA MO BA ITO SA IYONG PAMAYANAN?</a:t>
            </a:r>
            <a:endParaRPr lang="en-US" dirty="0"/>
          </a:p>
        </p:txBody>
      </p:sp>
      <p:pic>
        <p:nvPicPr>
          <p:cNvPr id="1026" name="Picture 2" descr="C:\Users\minerva\Downloads\M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124200"/>
            <a:ext cx="868680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2800" smtClean="0"/>
              <a:t>MGA TUNGKULIN BILANG KABATAAN</a:t>
            </a:r>
            <a:r>
              <a:rPr lang="en-US" sz="2800" dirty="0" smtClean="0"/>
              <a:t>…..</a:t>
            </a:r>
            <a:br>
              <a:rPr lang="en-US" sz="2800" dirty="0" smtClean="0"/>
            </a:br>
            <a:r>
              <a:rPr lang="en-US" sz="2800" dirty="0" smtClean="0"/>
              <a:t>SA SARILI</a:t>
            </a:r>
            <a:endParaRPr lang="en-US" sz="2800" dirty="0"/>
          </a:p>
        </p:txBody>
      </p:sp>
      <p:pic>
        <p:nvPicPr>
          <p:cNvPr id="5" name="Picture 4" descr="https://scontent.fmnl4-2.fna.fbcdn.net/v/t1.0-9/12295269_1064833446869031_4295848000051903447_n.jpg?oh=6963a84157a9bfbffac9154d04ffbcdd&amp;oe=57EC407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124200"/>
            <a:ext cx="3581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scontent.fmnl4-2.fna.fbcdn.net/v/t1.0-9/11012786_1064834366868939_500221026327700699_n.jpg?oh=0ec88dc734ddf978762f3617a3292783&amp;oe=57F5800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048000"/>
            <a:ext cx="5105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2800" smtClean="0"/>
              <a:t>MGA  TUNGKULIN BILANG KABATAAN</a:t>
            </a:r>
            <a:br>
              <a:rPr sz="2800" smtClean="0"/>
            </a:br>
            <a:r>
              <a:rPr sz="2800" smtClean="0"/>
              <a:t>BILANG ANAK</a:t>
            </a:r>
            <a:endParaRPr lang="en-US" sz="2800" dirty="0"/>
          </a:p>
        </p:txBody>
      </p:sp>
      <p:pic>
        <p:nvPicPr>
          <p:cNvPr id="8194" name="Picture 2" descr="C:\Users\minerva\Downloads\M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124200"/>
            <a:ext cx="8686800" cy="3419475"/>
          </a:xfrm>
          <a:prstGeom prst="rect">
            <a:avLst/>
          </a:prstGeom>
          <a:noFill/>
        </p:spPr>
      </p:pic>
      <p:pic>
        <p:nvPicPr>
          <p:cNvPr id="9218" name="Picture 2" descr="C:\Users\minerva\Downloads\M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124200"/>
            <a:ext cx="876300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MGA TUNGKULIN BILANG KABATAAN…..</a:t>
            </a:r>
            <a:br>
              <a:rPr lang="sv-SE" sz="2800" dirty="0" smtClean="0"/>
            </a:br>
            <a:r>
              <a:rPr lang="sv-SE" sz="2800" dirty="0" smtClean="0"/>
              <a:t>BILANG ANAK</a:t>
            </a:r>
            <a:endParaRPr lang="en-US" sz="2800" dirty="0"/>
          </a:p>
        </p:txBody>
      </p:sp>
      <p:pic>
        <p:nvPicPr>
          <p:cNvPr id="8194" name="Picture 2" descr="C:\Users\minerva\Downloads\M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124200"/>
            <a:ext cx="8686800" cy="3419475"/>
          </a:xfrm>
          <a:prstGeom prst="rect">
            <a:avLst/>
          </a:prstGeom>
          <a:noFill/>
        </p:spPr>
      </p:pic>
      <p:pic>
        <p:nvPicPr>
          <p:cNvPr id="9218" name="Picture 2" descr="C:\Users\minerva\Downloads\M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124200"/>
            <a:ext cx="876300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00400"/>
            <a:ext cx="8763000" cy="3276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sz="3400" b="1" dirty="0" err="1" smtClean="0">
                <a:solidFill>
                  <a:schemeClr val="tx1"/>
                </a:solidFill>
              </a:rPr>
              <a:t>Mahalaga</a:t>
            </a:r>
            <a:r>
              <a:rPr lang="en-US" sz="3400" b="1" dirty="0" smtClean="0">
                <a:solidFill>
                  <a:schemeClr val="tx1"/>
                </a:solidFill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</a:rPr>
              <a:t>rin</a:t>
            </a:r>
            <a:r>
              <a:rPr lang="en-US" sz="3400" b="1" dirty="0" smtClean="0">
                <a:solidFill>
                  <a:schemeClr val="tx1"/>
                </a:solidFill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</a:rPr>
              <a:t>na</a:t>
            </a:r>
            <a:r>
              <a:rPr lang="en-US" sz="3400" b="1" dirty="0" smtClean="0">
                <a:solidFill>
                  <a:schemeClr val="tx1"/>
                </a:solidFill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</a:rPr>
              <a:t>maunawaan</a:t>
            </a:r>
            <a:r>
              <a:rPr lang="en-US" sz="3400" b="1" dirty="0" smtClean="0">
                <a:solidFill>
                  <a:schemeClr val="tx1"/>
                </a:solidFill>
              </a:rPr>
              <a:t> mo </a:t>
            </a:r>
            <a:r>
              <a:rPr lang="en-US" sz="3400" b="1" dirty="0" err="1" smtClean="0">
                <a:solidFill>
                  <a:schemeClr val="tx1"/>
                </a:solidFill>
              </a:rPr>
              <a:t>ang</a:t>
            </a:r>
            <a:r>
              <a:rPr lang="en-US" sz="3400" b="1" dirty="0" smtClean="0">
                <a:solidFill>
                  <a:schemeClr val="tx1"/>
                </a:solidFill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</a:rPr>
              <a:t>halaga</a:t>
            </a:r>
            <a:r>
              <a:rPr lang="en-US" sz="3400" b="1" dirty="0" smtClean="0">
                <a:solidFill>
                  <a:schemeClr val="tx1"/>
                </a:solidFill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</a:rPr>
              <a:t>ng</a:t>
            </a:r>
            <a:r>
              <a:rPr lang="en-US" sz="3400" b="1" dirty="0" smtClean="0">
                <a:solidFill>
                  <a:schemeClr val="tx1"/>
                </a:solidFill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</a:rPr>
              <a:t>pagbuo</a:t>
            </a:r>
            <a:r>
              <a:rPr lang="en-US" sz="3400" b="1" dirty="0" smtClean="0">
                <a:solidFill>
                  <a:schemeClr val="tx1"/>
                </a:solidFill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</a:rPr>
              <a:t>ng</a:t>
            </a:r>
            <a:r>
              <a:rPr lang="en-US" sz="3400" b="1" dirty="0" smtClean="0">
                <a:solidFill>
                  <a:schemeClr val="tx1"/>
                </a:solidFill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</a:rPr>
              <a:t>isang</a:t>
            </a:r>
            <a:r>
              <a:rPr lang="en-US" sz="3400" b="1" dirty="0" smtClean="0">
                <a:solidFill>
                  <a:schemeClr val="tx1"/>
                </a:solidFill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</a:rPr>
              <a:t>magandang</a:t>
            </a:r>
            <a:r>
              <a:rPr lang="en-US" sz="3400" b="1" dirty="0" smtClean="0">
                <a:solidFill>
                  <a:schemeClr val="tx1"/>
                </a:solidFill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</a:rPr>
              <a:t>ugnayan</a:t>
            </a:r>
            <a:r>
              <a:rPr lang="en-US" sz="3400" b="1" dirty="0" smtClean="0">
                <a:solidFill>
                  <a:schemeClr val="tx1"/>
                </a:solidFill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</a:rPr>
              <a:t>sa</a:t>
            </a:r>
            <a:r>
              <a:rPr lang="en-US" sz="3400" b="1" dirty="0" smtClean="0">
                <a:solidFill>
                  <a:schemeClr val="tx1"/>
                </a:solidFill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</a:rPr>
              <a:t>iyong</a:t>
            </a:r>
            <a:r>
              <a:rPr lang="en-US" sz="3400" b="1" dirty="0" smtClean="0">
                <a:solidFill>
                  <a:schemeClr val="tx1"/>
                </a:solidFill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</a:rPr>
              <a:t>mga</a:t>
            </a:r>
            <a:r>
              <a:rPr lang="en-US" sz="3400" b="1" dirty="0" smtClean="0">
                <a:solidFill>
                  <a:schemeClr val="tx1"/>
                </a:solidFill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</a:rPr>
              <a:t>magulang</a:t>
            </a:r>
            <a:r>
              <a:rPr lang="en-US" sz="34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fi-FI" sz="3400" b="1" dirty="0" smtClean="0">
                <a:solidFill>
                  <a:schemeClr val="tx1"/>
                </a:solidFill>
              </a:rPr>
              <a:t>	Tungkulin mong sila ay mahalin, igalang</a:t>
            </a:r>
          </a:p>
          <a:p>
            <a:pPr algn="l"/>
            <a:r>
              <a:rPr lang="en-US" sz="3400" b="1" dirty="0" smtClean="0">
                <a:solidFill>
                  <a:schemeClr val="tx1"/>
                </a:solidFill>
              </a:rPr>
              <a:t>at </a:t>
            </a:r>
            <a:r>
              <a:rPr lang="en-US" sz="3400" b="1" dirty="0" err="1" smtClean="0">
                <a:solidFill>
                  <a:schemeClr val="tx1"/>
                </a:solidFill>
              </a:rPr>
              <a:t>pagkatiwalaan</a:t>
            </a:r>
            <a:r>
              <a:rPr lang="en-US" sz="34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MGA TUNGKULIN BILANG KABATAAN…..</a:t>
            </a:r>
            <a:br>
              <a:rPr lang="sv-SE" sz="2800" dirty="0" smtClean="0"/>
            </a:br>
            <a:r>
              <a:rPr lang="sv-SE" sz="2800" dirty="0" smtClean="0"/>
              <a:t>BILANG ANAK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2800" smtClean="0"/>
              <a:t>MGA TUNGKULIN BILANG KABATAAN</a:t>
            </a:r>
            <a:r>
              <a:rPr lang="en-US" sz="2800" dirty="0" smtClean="0"/>
              <a:t>…..</a:t>
            </a:r>
            <a:br>
              <a:rPr lang="en-US" sz="2800" dirty="0" smtClean="0"/>
            </a:br>
            <a:r>
              <a:rPr sz="2800" smtClean="0"/>
              <a:t>BILANG KAPATID</a:t>
            </a:r>
            <a:endParaRPr lang="en-US" sz="2800" dirty="0"/>
          </a:p>
        </p:txBody>
      </p:sp>
      <p:pic>
        <p:nvPicPr>
          <p:cNvPr id="10242" name="Picture 2" descr="C:\Users\minerva\Downloads\M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124200"/>
            <a:ext cx="868680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2800" smtClean="0"/>
              <a:t>MGA TUNGKULIN BILANG KABATAAN</a:t>
            </a:r>
            <a:r>
              <a:rPr lang="en-US" sz="2800" dirty="0" smtClean="0"/>
              <a:t>…..</a:t>
            </a:r>
            <a:br>
              <a:rPr lang="en-US" sz="2800" dirty="0" smtClean="0"/>
            </a:br>
            <a:r>
              <a:rPr sz="2800" smtClean="0"/>
              <a:t>BILANG MAG-AARAL</a:t>
            </a:r>
            <a:endParaRPr lang="en-US" sz="2800" dirty="0"/>
          </a:p>
        </p:txBody>
      </p:sp>
      <p:pic>
        <p:nvPicPr>
          <p:cNvPr id="11266" name="Picture 2" descr="C:\Users\minerva\Downloads\M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4200"/>
            <a:ext cx="8991600" cy="3419475"/>
          </a:xfrm>
          <a:prstGeom prst="rect">
            <a:avLst/>
          </a:prstGeom>
          <a:noFill/>
        </p:spPr>
      </p:pic>
      <p:pic>
        <p:nvPicPr>
          <p:cNvPr id="7" name="Picture 4" descr="C:\Users\minerva\Pictures\araling panlipunan\b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648200"/>
            <a:ext cx="2438400" cy="2209800"/>
          </a:xfrm>
          <a:prstGeom prst="rect">
            <a:avLst/>
          </a:prstGeom>
          <a:noFill/>
        </p:spPr>
      </p:pic>
      <p:pic>
        <p:nvPicPr>
          <p:cNvPr id="9" name="Picture 5" descr="C:\Users\minerva\Desktop\rose 2015-2016\New folder (2)\CAM15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724400"/>
            <a:ext cx="24384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2800" smtClean="0"/>
              <a:t>MGA TUNGKULIN BILANG KABATAAN</a:t>
            </a:r>
            <a:r>
              <a:rPr lang="en-US" sz="2800" dirty="0" smtClean="0"/>
              <a:t>…..</a:t>
            </a:r>
            <a:br>
              <a:rPr lang="en-US" sz="2800" dirty="0" smtClean="0"/>
            </a:br>
            <a:r>
              <a:rPr sz="2800" smtClean="0"/>
              <a:t>BILANG MAMAMAYAN (SA PAMAYANAN)</a:t>
            </a:r>
            <a:endParaRPr lang="en-US" sz="2800" dirty="0"/>
          </a:p>
        </p:txBody>
      </p:sp>
      <p:pic>
        <p:nvPicPr>
          <p:cNvPr id="12290" name="Picture 2" descr="C:\Users\minerva\Downloads\M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00400"/>
            <a:ext cx="899160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8915400" cy="3429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	</a:t>
            </a:r>
            <a:r>
              <a:rPr lang="en-US" sz="2800" b="1" dirty="0" err="1" smtClean="0">
                <a:solidFill>
                  <a:schemeClr val="tx1"/>
                </a:solidFill>
                <a:latin typeface="Baskerville Old Face" pitchFamily="18" charset="0"/>
              </a:rPr>
              <a:t>Ang</a:t>
            </a:r>
            <a:r>
              <a:rPr lang="en-US" sz="28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askerville Old Face" pitchFamily="18" charset="0"/>
              </a:rPr>
              <a:t>simpleng</a:t>
            </a:r>
            <a:r>
              <a:rPr lang="en-US" sz="28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askerville Old Face" pitchFamily="18" charset="0"/>
              </a:rPr>
              <a:t>pag-aalay</a:t>
            </a:r>
            <a:r>
              <a:rPr lang="en-US" sz="28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askerville Old Face" pitchFamily="18" charset="0"/>
              </a:rPr>
              <a:t>ng</a:t>
            </a:r>
            <a:r>
              <a:rPr lang="en-US" sz="28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askerville Old Face" pitchFamily="18" charset="0"/>
              </a:rPr>
              <a:t>panalangin</a:t>
            </a:r>
            <a:r>
              <a:rPr lang="en-US" sz="28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askerville Old Face" pitchFamily="18" charset="0"/>
              </a:rPr>
              <a:t>araw-araw</a:t>
            </a:r>
            <a:r>
              <a:rPr lang="en-US" sz="2800" b="1" dirty="0" smtClean="0">
                <a:solidFill>
                  <a:schemeClr val="tx1"/>
                </a:solidFill>
                <a:latin typeface="Baskerville Old Face" pitchFamily="18" charset="0"/>
              </a:rPr>
              <a:t> ay </a:t>
            </a:r>
            <a:r>
              <a:rPr lang="en-US" sz="2800" b="1" dirty="0" err="1" smtClean="0">
                <a:solidFill>
                  <a:schemeClr val="tx1"/>
                </a:solidFill>
                <a:latin typeface="Baskerville Old Face" pitchFamily="18" charset="0"/>
              </a:rPr>
              <a:t>napakalaking</a:t>
            </a:r>
            <a:r>
              <a:rPr lang="en-US" sz="28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askerville Old Face" pitchFamily="18" charset="0"/>
              </a:rPr>
              <a:t>bagay</a:t>
            </a:r>
            <a:r>
              <a:rPr lang="en-US" sz="28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askerville Old Face" pitchFamily="18" charset="0"/>
              </a:rPr>
              <a:t>na</a:t>
            </a:r>
            <a:r>
              <a:rPr lang="en-US" sz="28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askerville Old Face" pitchFamily="18" charset="0"/>
              </a:rPr>
              <a:t>para</a:t>
            </a:r>
            <a:r>
              <a:rPr lang="en-US" sz="28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askerville Old Face" pitchFamily="18" charset="0"/>
              </a:rPr>
              <a:t>masabing</a:t>
            </a:r>
            <a:r>
              <a:rPr lang="en-US" sz="28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askerville Old Face" pitchFamily="18" charset="0"/>
              </a:rPr>
              <a:t>isa</a:t>
            </a:r>
            <a:r>
              <a:rPr lang="en-US" sz="28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askerville Old Face" pitchFamily="18" charset="0"/>
              </a:rPr>
              <a:t>kang</a:t>
            </a:r>
            <a:r>
              <a:rPr lang="en-US" sz="28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askerville Old Face" pitchFamily="18" charset="0"/>
              </a:rPr>
              <a:t>tunay</a:t>
            </a:r>
            <a:r>
              <a:rPr lang="en-US" sz="28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askerville Old Face" pitchFamily="18" charset="0"/>
              </a:rPr>
              <a:t>na</a:t>
            </a:r>
            <a:r>
              <a:rPr lang="en-US" sz="28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askerville Old Face" pitchFamily="18" charset="0"/>
              </a:rPr>
              <a:t>mananampalataya</a:t>
            </a:r>
            <a:r>
              <a:rPr lang="en-US" sz="2800" b="1" dirty="0" smtClean="0">
                <a:solidFill>
                  <a:schemeClr val="tx1"/>
                </a:solidFill>
                <a:latin typeface="Baskerville Old Face" pitchFamily="18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2800" smtClean="0"/>
              <a:t>MGA TUNGKULIN BILANG KABATAAN</a:t>
            </a:r>
            <a:r>
              <a:rPr lang="en-US" sz="2800" dirty="0" smtClean="0"/>
              <a:t>…..</a:t>
            </a:r>
            <a:br>
              <a:rPr lang="en-US" sz="2800" dirty="0" smtClean="0"/>
            </a:br>
            <a:r>
              <a:rPr sz="2800" smtClean="0"/>
              <a:t>BILANG MANANAMPALATAYA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8915400" cy="3429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9600" b="1" smtClean="0">
                <a:solidFill>
                  <a:schemeClr val="tx1"/>
                </a:solidFill>
                <a:latin typeface="Baskerville Old Face" pitchFamily="18" charset="0"/>
              </a:rPr>
              <a:t>”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Prayer can move mountains”.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Ngunit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dapat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mong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isaisip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na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hindi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ang</a:t>
            </a:r>
            <a:endParaRPr lang="en-US" sz="9600" b="1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algn="l"/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ating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panalangin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ang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nakapagpapagalaw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kundi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ang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Diyos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.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Ang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panalangin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ay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paraan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ng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papuri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sa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Diyos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. Ito ay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paraan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ng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pakikipag-usap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sa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Kanya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mula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sa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puso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. Gusto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nating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muling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mapalapit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sa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Kanya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.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Ang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panalangin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ay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para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sa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papuri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,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pasasalamat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at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pinakamahalaga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ay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ang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pag-aalay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sa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Kanya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ng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lahat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ng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ating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mga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gawain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.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Malalaman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mo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na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lahat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ng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bagay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na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nasimulan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sa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panalangin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ay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magaganap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na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puno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ng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tiwala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at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kahusayan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. Ito ay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dahil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nasa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ilalim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ng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paggabay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ng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Diyos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ang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gawaing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inialay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sa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Baskerville Old Face" pitchFamily="18" charset="0"/>
              </a:rPr>
              <a:t>Kanya</a:t>
            </a:r>
            <a:r>
              <a:rPr lang="en-US" sz="9600" b="1" dirty="0" smtClean="0">
                <a:solidFill>
                  <a:schemeClr val="tx1"/>
                </a:solidFill>
                <a:latin typeface="Baskerville Old Face" pitchFamily="18" charset="0"/>
              </a:rPr>
              <a:t>.</a:t>
            </a:r>
          </a:p>
          <a:p>
            <a:pPr algn="l"/>
            <a:endParaRPr lang="en-US" sz="9600" b="1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2800" smtClean="0"/>
              <a:t>MGA TUNGKULIN BILANG KABATAAN</a:t>
            </a:r>
            <a:r>
              <a:rPr lang="en-US" sz="2800" dirty="0" smtClean="0"/>
              <a:t>…..</a:t>
            </a:r>
            <a:br>
              <a:rPr lang="en-US" sz="2800" dirty="0" smtClean="0"/>
            </a:br>
            <a:r>
              <a:rPr sz="2800" smtClean="0"/>
              <a:t>BILANG MANANAMPALATAYA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0"/>
            <a:ext cx="8686800" cy="1752600"/>
          </a:xfrm>
        </p:spPr>
        <p:txBody>
          <a:bodyPr>
            <a:noAutofit/>
          </a:bodyPr>
          <a:lstStyle/>
          <a:p>
            <a:pPr marL="514350" indent="-514350" algn="just"/>
            <a:r>
              <a:rPr lang="fi-FI" sz="2200" dirty="0" smtClean="0">
                <a:solidFill>
                  <a:schemeClr val="tx1"/>
                </a:solidFill>
              </a:rPr>
              <a:t>1. Mahalagang ibahagi sa mga kasama sa tahanan ang mga kaalaman na natutunan sa paaralan.</a:t>
            </a:r>
          </a:p>
          <a:p>
            <a:pPr marL="514350" indent="-514350" algn="just"/>
            <a:r>
              <a:rPr lang="en-US" sz="2200" dirty="0" smtClean="0">
                <a:solidFill>
                  <a:schemeClr val="tx1"/>
                </a:solidFill>
              </a:rPr>
              <a:t>2.  </a:t>
            </a:r>
            <a:r>
              <a:rPr lang="en-US" sz="2200" dirty="0" err="1" smtClean="0">
                <a:solidFill>
                  <a:schemeClr val="tx1"/>
                </a:solidFill>
              </a:rPr>
              <a:t>Mahalagang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ilapat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buhay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ang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anumang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natutuhan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paaralan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lalo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na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514350" indent="-514350" algn="just"/>
            <a:r>
              <a:rPr lang="en-US" sz="2200" dirty="0" smtClean="0">
                <a:solidFill>
                  <a:schemeClr val="tx1"/>
                </a:solidFill>
              </a:rPr>
              <a:t>     </a:t>
            </a:r>
            <a:r>
              <a:rPr lang="en-US" sz="2200" dirty="0" err="1" smtClean="0">
                <a:solidFill>
                  <a:schemeClr val="tx1"/>
                </a:solidFill>
              </a:rPr>
              <a:t>sa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siyensya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just"/>
            <a:r>
              <a:rPr lang="en-US" sz="2200" dirty="0" smtClean="0">
                <a:solidFill>
                  <a:schemeClr val="tx1"/>
                </a:solidFill>
              </a:rPr>
              <a:t>3. </a:t>
            </a:r>
            <a:r>
              <a:rPr lang="en-US" sz="2200" dirty="0" err="1" smtClean="0">
                <a:solidFill>
                  <a:schemeClr val="tx1"/>
                </a:solidFill>
              </a:rPr>
              <a:t>Tumulong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upang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mabawasan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ang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polusyon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hangin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sa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lupa</a:t>
            </a:r>
            <a:r>
              <a:rPr lang="en-US" sz="2200" dirty="0" smtClean="0">
                <a:solidFill>
                  <a:schemeClr val="tx1"/>
                </a:solidFill>
              </a:rPr>
              <a:t> at </a:t>
            </a:r>
            <a:r>
              <a:rPr lang="en-US" sz="2200" dirty="0" err="1" smtClean="0">
                <a:solidFill>
                  <a:schemeClr val="tx1"/>
                </a:solidFill>
              </a:rPr>
              <a:t>sa</a:t>
            </a:r>
            <a:r>
              <a:rPr lang="en-US" sz="2200" dirty="0" smtClean="0">
                <a:solidFill>
                  <a:schemeClr val="tx1"/>
                </a:solidFill>
              </a:rPr>
              <a:t>  </a:t>
            </a:r>
            <a:r>
              <a:rPr lang="en-US" sz="2200" dirty="0" err="1" smtClean="0">
                <a:solidFill>
                  <a:schemeClr val="tx1"/>
                </a:solidFill>
              </a:rPr>
              <a:t>tubig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200" dirty="0" smtClean="0">
                <a:solidFill>
                  <a:schemeClr val="tx1"/>
                </a:solidFill>
              </a:rPr>
              <a:t>4. </a:t>
            </a:r>
            <a:r>
              <a:rPr lang="en-US" sz="2200" dirty="0" err="1" smtClean="0">
                <a:solidFill>
                  <a:schemeClr val="tx1"/>
                </a:solidFill>
              </a:rPr>
              <a:t>Kausapin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ang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mga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kaibigan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upang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makiisa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gawaing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pangkalikasan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endParaRPr lang="sv-SE" sz="2200" dirty="0" smtClean="0">
              <a:solidFill>
                <a:schemeClr val="tx1"/>
              </a:solidFill>
            </a:endParaRPr>
          </a:p>
          <a:p>
            <a:pPr algn="just"/>
            <a:r>
              <a:rPr lang="sv-SE" sz="2200" dirty="0" smtClean="0">
                <a:solidFill>
                  <a:schemeClr val="tx1"/>
                </a:solidFill>
              </a:rPr>
              <a:t>5.</a:t>
            </a:r>
            <a:r>
              <a:rPr lang="fi-FI" sz="2200" dirty="0" smtClean="0">
                <a:solidFill>
                  <a:schemeClr val="tx1"/>
                </a:solidFill>
              </a:rPr>
              <a:t> Karamihan ng mga mahahalagang kaalaman ukol sa kalikasan ay</a:t>
            </a:r>
          </a:p>
          <a:p>
            <a:r>
              <a:rPr lang="en-US" sz="2200" dirty="0" err="1" smtClean="0">
                <a:solidFill>
                  <a:schemeClr val="tx1"/>
                </a:solidFill>
              </a:rPr>
              <a:t>napupulot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ng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mga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mag-aaral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hindi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paaralan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kundi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midya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05931"/>
            <a:ext cx="8229600" cy="1008670"/>
          </a:xfrm>
        </p:spPr>
        <p:txBody>
          <a:bodyPr>
            <a:normAutofit/>
          </a:bodyPr>
          <a:lstStyle/>
          <a:p>
            <a:r>
              <a:rPr sz="2800" smtClean="0"/>
              <a:t>MGA TUNGKULIN BILANG KABATAAN</a:t>
            </a:r>
            <a:r>
              <a:rPr lang="en-US" sz="2800" dirty="0" smtClean="0"/>
              <a:t>…..</a:t>
            </a:r>
            <a:br>
              <a:rPr lang="en-US" sz="2800" dirty="0" smtClean="0"/>
            </a:br>
            <a:r>
              <a:rPr lang="en-US" sz="2800" dirty="0" smtClean="0"/>
              <a:t>TAGAPANGALAGA NG KALIKASAN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GINAGAWA MO BA ITO SA IYONG SIMBAHAN?</a:t>
            </a:r>
            <a:endParaRPr lang="en-US" dirty="0"/>
          </a:p>
        </p:txBody>
      </p:sp>
      <p:pic>
        <p:nvPicPr>
          <p:cNvPr id="2050" name="Picture 2" descr="C:\Users\minerva\Downloads\M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200400"/>
            <a:ext cx="853440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2800" smtClean="0"/>
              <a:t>MGA TUNGKULIN BILANG KABATAAN</a:t>
            </a:r>
            <a:r>
              <a:rPr lang="en-US" sz="2800" dirty="0" smtClean="0"/>
              <a:t>…..</a:t>
            </a:r>
            <a:br>
              <a:rPr lang="en-US" sz="2800" dirty="0" smtClean="0"/>
            </a:br>
            <a:r>
              <a:rPr sz="2800" smtClean="0"/>
              <a:t>BILANG TAGAPANGALAGA NG KALIKASAN</a:t>
            </a:r>
            <a:endParaRPr lang="en-US" sz="2800" dirty="0"/>
          </a:p>
        </p:txBody>
      </p:sp>
      <p:pic>
        <p:nvPicPr>
          <p:cNvPr id="5" name="Picture 10" descr="https://scontent-hkg3-1.xx.fbcdn.net/hphotos-xaf1/v/t1.0-9/11811383_912550002126645_3791647095243910152_n.jpg?oh=ad2eee86bd29070bcbb5b80ea221faeb&amp;oe=575223A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276600"/>
            <a:ext cx="4572000" cy="3581400"/>
          </a:xfrm>
          <a:prstGeom prst="rect">
            <a:avLst/>
          </a:prstGeom>
          <a:noFill/>
        </p:spPr>
      </p:pic>
      <p:pic>
        <p:nvPicPr>
          <p:cNvPr id="6" name="Picture 6" descr="https://fbcdn-sphotos-d-a.akamaihd.net/hphotos-ak-xlp1/v/t1.0-9/11816808_912550345459944_2057370848656421198_n.jpg?oh=292b1f29eb393f4c6d51af240df743dd&amp;oe=57597ADF&amp;__gda__=1466904781_475dc21719ffafb1d5b71223503e47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00400"/>
            <a:ext cx="40386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00400"/>
            <a:ext cx="8763000" cy="3505200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MEDIA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ang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pinagmumulan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ng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mga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inpormasyon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sa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tulong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ng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makabagong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teknolohiya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	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telebisyon</a:t>
            </a:r>
            <a:endParaRPr lang="en-US" sz="2400" b="1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	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radyo</a:t>
            </a:r>
            <a:endParaRPr lang="en-US" sz="2400" b="1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	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pahayagan</a:t>
            </a:r>
            <a:endParaRPr lang="en-US" sz="2400" b="1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	internet access/website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	</a:t>
            </a:r>
            <a:endParaRPr lang="en-US" sz="2400" b="1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2800" smtClean="0"/>
              <a:t>MGA TUNGKULIN BILANG KABATAAN</a:t>
            </a:r>
            <a:r>
              <a:rPr lang="en-US" sz="2800" dirty="0" smtClean="0"/>
              <a:t>…..</a:t>
            </a:r>
            <a:br>
              <a:rPr lang="en-US" sz="2800" dirty="0" smtClean="0"/>
            </a:br>
            <a:r>
              <a:rPr sz="2800" smtClean="0"/>
              <a:t>BILANG KONSYUMER NG MEDIA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00400"/>
            <a:ext cx="8763000" cy="3505200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   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Gamitin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ang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mapanuring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pag-iisip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(critical thinking)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sa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pagpili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ng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mga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panonoorin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pakikinggan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sa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radyo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at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bubuksan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na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website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sa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internet. Ito ay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nagtuturo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sa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iyo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kung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paano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mag-isip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at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hindi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kung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ano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ang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iisipin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. Ito ay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patuloy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na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proseso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na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madalas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na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nagsisimula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sa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isang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tanong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. Ito ay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ang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kakayahan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natin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na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pag-aralan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ang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mga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bagay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at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ang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magiging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bunga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bago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magpasya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o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pumili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. 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	Hindi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lahat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na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nakikita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sa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midya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ay </a:t>
            </a:r>
            <a:r>
              <a:rPr lang="en-US" sz="2400" b="1" dirty="0" err="1" smtClean="0">
                <a:solidFill>
                  <a:schemeClr val="tx1"/>
                </a:solidFill>
                <a:latin typeface="Baskerville Old Face" pitchFamily="18" charset="0"/>
              </a:rPr>
              <a:t>totoo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. 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                         THINK BEFORE YOU CLICK</a:t>
            </a:r>
            <a:endParaRPr lang="en-US" sz="2400" b="1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2800" smtClean="0"/>
              <a:t>MGA TUNGKULIN BILANG KABATAAN</a:t>
            </a:r>
            <a:r>
              <a:rPr lang="en-US" sz="2800" dirty="0" smtClean="0"/>
              <a:t>…..</a:t>
            </a:r>
            <a:br>
              <a:rPr lang="en-US" sz="2800" dirty="0" smtClean="0"/>
            </a:br>
            <a:r>
              <a:rPr sz="2800" smtClean="0"/>
              <a:t>BILANG KONSYUMER NG MEDIA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mtClean="0"/>
              <a:t>MADALAS MO BA ITONG GAWIN?</a:t>
            </a:r>
            <a:endParaRPr lang="en-US" dirty="0"/>
          </a:p>
        </p:txBody>
      </p:sp>
      <p:pic>
        <p:nvPicPr>
          <p:cNvPr id="3074" name="Picture 2" descr="C:\Users\minerva\Downloads\M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124200"/>
            <a:ext cx="89916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TINUTULUNGAN MO BA ANG IYONG MGA KAPATID AT MAGULANG SA MGA GAWAING-BAHAY?</a:t>
            </a:r>
            <a:endParaRPr lang="en-US" dirty="0"/>
          </a:p>
        </p:txBody>
      </p:sp>
      <p:pic>
        <p:nvPicPr>
          <p:cNvPr id="5122" name="Picture 2" descr="C:\Users\minerva\Downloads\M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200400"/>
            <a:ext cx="861060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mtClean="0"/>
              <a:t>GINAGAWA MO BA ANG MGA ITO?</a:t>
            </a:r>
            <a:endParaRPr lang="en-US" dirty="0"/>
          </a:p>
        </p:txBody>
      </p:sp>
      <p:pic>
        <p:nvPicPr>
          <p:cNvPr id="4098" name="Picture 2" descr="C:\Users\minerva\Downloads\M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00400"/>
            <a:ext cx="868680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O ITO ANG IYONG PALAGING PAKIRAMDAM KAHIT GINAGAWA MO ANG MGA ITO?</a:t>
            </a:r>
            <a:endParaRPr lang="en-US" dirty="0"/>
          </a:p>
        </p:txBody>
      </p:sp>
      <p:pic>
        <p:nvPicPr>
          <p:cNvPr id="6146" name="Picture 2" descr="C:\Users\minerva\Downloads\M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124200"/>
            <a:ext cx="89916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2800" smtClean="0"/>
              <a:t>NAIHALINTULAD MO NA BA ANG IYONG SARILI SA IBANG ESTUDYANTE NA KAPAG UMUWI NA NG BAHAY AY KAILANGAN PA NILANG GAWIN ITO?</a:t>
            </a:r>
            <a:endParaRPr lang="en-US" sz="2800" dirty="0"/>
          </a:p>
        </p:txBody>
      </p:sp>
      <p:pic>
        <p:nvPicPr>
          <p:cNvPr id="7170" name="Picture 2" descr="C:\Users\minerva\Downloads\M10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00400"/>
            <a:ext cx="876300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2800" smtClean="0"/>
              <a:t>NAIHALINTULAD MO NA BA ANG IYONG SARILI SA IBANG ESTUDYANTE NA KAPAG UMUWI NA NG BAHAY AY KAILANGAN PA NILANG GAWIN ITO?</a:t>
            </a:r>
            <a:endParaRPr lang="en-US" sz="2800" dirty="0"/>
          </a:p>
        </p:txBody>
      </p:sp>
      <p:pic>
        <p:nvPicPr>
          <p:cNvPr id="8194" name="Picture 2" descr="C:\Users\minerva\Downloads\M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124200"/>
            <a:ext cx="868680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568</TotalTime>
  <Words>677</Words>
  <Application>Microsoft Office PowerPoint</Application>
  <PresentationFormat>On-screen Show (4:3)</PresentationFormat>
  <Paragraphs>103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Equity</vt:lpstr>
      <vt:lpstr>ANG  PHS  AY………….</vt:lpstr>
      <vt:lpstr>GINAGAWA MO BA ITO SA IYONG PAMAYANAN?</vt:lpstr>
      <vt:lpstr>GINAGAWA MO BA ITO SA IYONG SIMBAHAN?</vt:lpstr>
      <vt:lpstr>MADALAS MO BA ITONG GAWIN?</vt:lpstr>
      <vt:lpstr>TINUTULUNGAN MO BA ANG IYONG MGA KAPATID AT MAGULANG SA MGA GAWAING-BAHAY?</vt:lpstr>
      <vt:lpstr>GINAGAWA MO BA ANG MGA ITO?</vt:lpstr>
      <vt:lpstr>O ITO ANG IYONG PALAGING PAKIRAMDAM KAHIT GINAGAWA MO ANG MGA ITO?</vt:lpstr>
      <vt:lpstr>NAIHALINTULAD MO NA BA ANG IYONG SARILI SA IBANG ESTUDYANTE NA KAPAG UMUWI NA NG BAHAY AY KAILANGAN PA NILANG GAWIN ITO?</vt:lpstr>
      <vt:lpstr>NAIHALINTULAD MO NA BA ANG IYONG SARILI SA IBANG ESTUDYANTE NA KAPAG UMUWI NA NG BAHAY AY KAILANGAN PA NILANG GAWIN ITO?</vt:lpstr>
      <vt:lpstr>NAGREREKLAMO BA SILA?</vt:lpstr>
      <vt:lpstr>  Mga Tungkulin Nagagawa Ko Hindi Ko Nagagawa         PAGTUKLAS NG DATING KAALAMAN  Panuto: Sa bawat aytem, lagyan ng PUSO  ang kolum kung  nagagawa mo ang isinasaad sa bawat tungkulin at ekis () ang katabing kolum kung hindi. Maging tapat sa mga sagot upang tunay na mataya ang kakayahan sa pagtupad ng mga tungkulin.  (Pamamahagi ng photocopy) agtupad ng mga tungkulin    20-29 Mahusay ang pagtupad ng mga tungkulin 10-19 Hindi Mahusay ang pagtupad ng mga tungkulin 0-9 Kailangang matutuhan ang mga paraan ng pagtupad</vt:lpstr>
      <vt:lpstr>  Mga Tungkulin Nagagawa Ko Hindi Ko Nagagawa   B    Bilangin at tingnan ang iyong nakuhang iskor at alamin kung      nasa anong antas ka sa pagtupad ng iyong mga tungkulin    Iskor Antas ng Pagtupad ng Tungkulin 30-40 Napakahusay ng pagtupad ng mga tungkulin 20-29 Mahusay ang pagtupad ng mga tungkulin 10-19 Hindi Mahusay ang pagtupad ng mga tungkulin 0-9 Kailangang matutuhan ang mga paraan ng pagtupad ng tungkulin </vt:lpstr>
      <vt:lpstr>   </vt:lpstr>
      <vt:lpstr>   </vt:lpstr>
      <vt:lpstr>   </vt:lpstr>
      <vt:lpstr>TAKDANG-ARALIN:  A. PAGGANYAK: IPALIWANAG ANG SINABI NI MOTHER TERESA</vt:lpstr>
      <vt:lpstr>B. SAGUTAN ANG MGA KATANUNGAN</vt:lpstr>
      <vt:lpstr>IPALIWANAG ANG SINABI NI MOTHER TERESA</vt:lpstr>
      <vt:lpstr>MGA TUNGKULIN BILANG KABATAAN….. SA SARILI</vt:lpstr>
      <vt:lpstr>MGA TUNGKULIN BILANG KABATAAN….. SA SARILI</vt:lpstr>
      <vt:lpstr>MGA  TUNGKULIN BILANG KABATAAN BILANG ANAK</vt:lpstr>
      <vt:lpstr>MGA TUNGKULIN BILANG KABATAAN….. BILANG ANAK</vt:lpstr>
      <vt:lpstr>MGA TUNGKULIN BILANG KABATAAN….. BILANG ANAK</vt:lpstr>
      <vt:lpstr>MGA TUNGKULIN BILANG KABATAAN….. BILANG KAPATID</vt:lpstr>
      <vt:lpstr>MGA TUNGKULIN BILANG KABATAAN….. BILANG MAG-AARAL</vt:lpstr>
      <vt:lpstr>MGA TUNGKULIN BILANG KABATAAN….. BILANG MAMAMAYAN (SA PAMAYANAN)</vt:lpstr>
      <vt:lpstr>MGA TUNGKULIN BILANG KABATAAN….. BILANG MANANAMPALATAYA</vt:lpstr>
      <vt:lpstr>MGA TUNGKULIN BILANG KABATAAN….. BILANG MANANAMPALATAYA</vt:lpstr>
      <vt:lpstr>MGA TUNGKULIN BILANG KABATAAN….. TAGAPANGALAGA NG KALIKASAN</vt:lpstr>
      <vt:lpstr>MGA TUNGKULIN BILANG KABATAAN….. BILANG TAGAPANGALAGA NG KALIKASAN</vt:lpstr>
      <vt:lpstr>MGA TUNGKULIN BILANG KABATAAN….. BILANG KONSYUMER NG MEDIA</vt:lpstr>
      <vt:lpstr>MGA TUNGKULIN BILANG KABATAAN….. BILANG KONSYUMER NG MEDIA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MODYUL 4: ANG AKING TUNGKULIN BILANG KABATAAN</dc:title>
  <dc:creator>minerva</dc:creator>
  <cp:lastModifiedBy>minerva</cp:lastModifiedBy>
  <cp:revision>57</cp:revision>
  <dcterms:created xsi:type="dcterms:W3CDTF">2006-08-16T00:00:00Z</dcterms:created>
  <dcterms:modified xsi:type="dcterms:W3CDTF">2016-08-09T04:26:57Z</dcterms:modified>
</cp:coreProperties>
</file>